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Ubuntu"/>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Q8L34qH1P1zGtIGRS6Yhve9e0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Ubuntu-bold.fntdata"/><Relationship Id="rId16" Type="http://schemas.openxmlformats.org/officeDocument/2006/relationships/font" Target="fonts/Ubuntu-regular.fntdata"/><Relationship Id="rId5" Type="http://schemas.openxmlformats.org/officeDocument/2006/relationships/notesMaster" Target="notesMasters/notesMaster1.xml"/><Relationship Id="rId19" Type="http://schemas.openxmlformats.org/officeDocument/2006/relationships/font" Target="fonts/Ubuntu-boldItalic.fntdata"/><Relationship Id="rId6" Type="http://schemas.openxmlformats.org/officeDocument/2006/relationships/slide" Target="slides/slide1.xml"/><Relationship Id="rId18" Type="http://schemas.openxmlformats.org/officeDocument/2006/relationships/font" Target="fonts/Ubuntu-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5fdae7d4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15fdae7d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e med tekst" type="picTx">
  <p:cSld name="PICTURE_WITH_CAPTION_TEXT">
    <p:spTree>
      <p:nvGrpSpPr>
        <p:cNvPr id="73" name="Shape 73"/>
        <p:cNvGrpSpPr/>
        <p:nvPr/>
      </p:nvGrpSpPr>
      <p:grpSpPr>
        <a:xfrm>
          <a:off x="0" y="0"/>
          <a:ext cx="0" cy="0"/>
          <a:chOff x="0" y="0"/>
          <a:chExt cx="0" cy="0"/>
        </a:xfrm>
      </p:grpSpPr>
      <p:sp>
        <p:nvSpPr>
          <p:cNvPr id="74" name="Google Shape;74;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1"/>
          <p:cNvSpPr/>
          <p:nvPr>
            <p:ph idx="2" type="pic"/>
          </p:nvPr>
        </p:nvSpPr>
        <p:spPr>
          <a:xfrm>
            <a:off x="5183188" y="987425"/>
            <a:ext cx="6172200" cy="4873625"/>
          </a:xfrm>
          <a:prstGeom prst="rect">
            <a:avLst/>
          </a:prstGeom>
          <a:noFill/>
          <a:ln>
            <a:noFill/>
          </a:ln>
        </p:spPr>
      </p:sp>
      <p:sp>
        <p:nvSpPr>
          <p:cNvPr id="76" name="Google Shape;76;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ekst" type="vertTx">
  <p:cSld name="VERTICAL_TEXT">
    <p:spTree>
      <p:nvGrpSpPr>
        <p:cNvPr id="80" name="Shape 80"/>
        <p:cNvGrpSpPr/>
        <p:nvPr/>
      </p:nvGrpSpPr>
      <p:grpSpPr>
        <a:xfrm>
          <a:off x="0" y="0"/>
          <a:ext cx="0" cy="0"/>
          <a:chOff x="0" y="0"/>
          <a:chExt cx="0" cy="0"/>
        </a:xfrm>
      </p:grpSpPr>
      <p:sp>
        <p:nvSpPr>
          <p:cNvPr id="81" name="Google Shape;8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ittel og tekst" type="vertTitleAndTx">
  <p:cSld name="VERTICAL_TITLE_AND_VERTICAL_TEXT">
    <p:spTree>
      <p:nvGrpSpPr>
        <p:cNvPr id="86" name="Shape 86"/>
        <p:cNvGrpSpPr/>
        <p:nvPr/>
      </p:nvGrpSpPr>
      <p:grpSpPr>
        <a:xfrm>
          <a:off x="0" y="0"/>
          <a:ext cx="0" cy="0"/>
          <a:chOff x="0" y="0"/>
          <a:chExt cx="0" cy="0"/>
        </a:xfrm>
      </p:grpSpPr>
      <p:sp>
        <p:nvSpPr>
          <p:cNvPr id="87" name="Google Shape;87;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type="obj">
  <p:cSld name="OBJECT">
    <p:spTree>
      <p:nvGrpSpPr>
        <p:cNvPr id="23" name="Shape 23"/>
        <p:cNvGrpSpPr/>
        <p:nvPr/>
      </p:nvGrpSpPr>
      <p:grpSpPr>
        <a:xfrm>
          <a:off x="0" y="0"/>
          <a:ext cx="0" cy="0"/>
          <a:chOff x="0" y="0"/>
          <a:chExt cx="0" cy="0"/>
        </a:xfrm>
      </p:grpSpPr>
      <p:sp>
        <p:nvSpPr>
          <p:cNvPr id="24" name="Google Shape;2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type="title">
  <p:cSld name="TITLE">
    <p:spTree>
      <p:nvGrpSpPr>
        <p:cNvPr id="29" name="Shape 29"/>
        <p:cNvGrpSpPr/>
        <p:nvPr/>
      </p:nvGrpSpPr>
      <p:grpSpPr>
        <a:xfrm>
          <a:off x="0" y="0"/>
          <a:ext cx="0" cy="0"/>
          <a:chOff x="0" y="0"/>
          <a:chExt cx="0" cy="0"/>
        </a:xfrm>
      </p:grpSpPr>
      <p:sp>
        <p:nvSpPr>
          <p:cNvPr id="30" name="Google Shape;30;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 name="Google Shape;3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loverskrift" type="secHead">
  <p:cSld name="SECTION_HEADER">
    <p:spTree>
      <p:nvGrpSpPr>
        <p:cNvPr id="35" name="Shape 35"/>
        <p:cNvGrpSpPr/>
        <p:nvPr/>
      </p:nvGrpSpPr>
      <p:grpSpPr>
        <a:xfrm>
          <a:off x="0" y="0"/>
          <a:ext cx="0" cy="0"/>
          <a:chOff x="0" y="0"/>
          <a:chExt cx="0" cy="0"/>
        </a:xfrm>
      </p:grpSpPr>
      <p:sp>
        <p:nvSpPr>
          <p:cNvPr id="36" name="Google Shape;36;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nholdsdeler" type="twoObj">
  <p:cSld name="TWO_OBJECTS">
    <p:spTree>
      <p:nvGrpSpPr>
        <p:cNvPr id="41" name="Shape 41"/>
        <p:cNvGrpSpPr/>
        <p:nvPr/>
      </p:nvGrpSpPr>
      <p:grpSpPr>
        <a:xfrm>
          <a:off x="0" y="0"/>
          <a:ext cx="0" cy="0"/>
          <a:chOff x="0" y="0"/>
          <a:chExt cx="0" cy="0"/>
        </a:xfrm>
      </p:grpSpPr>
      <p:sp>
        <p:nvSpPr>
          <p:cNvPr id="42" name="Google Shape;4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48" name="Shape 48"/>
        <p:cNvGrpSpPr/>
        <p:nvPr/>
      </p:nvGrpSpPr>
      <p:grpSpPr>
        <a:xfrm>
          <a:off x="0" y="0"/>
          <a:ext cx="0" cy="0"/>
          <a:chOff x="0" y="0"/>
          <a:chExt cx="0" cy="0"/>
        </a:xfrm>
      </p:grpSpPr>
      <p:sp>
        <p:nvSpPr>
          <p:cNvPr id="49" name="Google Shape;49;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e tittel" type="titleOnly">
  <p:cSld name="TITLE_ONLY">
    <p:spTree>
      <p:nvGrpSpPr>
        <p:cNvPr id="57" name="Shape 57"/>
        <p:cNvGrpSpPr/>
        <p:nvPr/>
      </p:nvGrpSpPr>
      <p:grpSpPr>
        <a:xfrm>
          <a:off x="0" y="0"/>
          <a:ext cx="0" cy="0"/>
          <a:chOff x="0" y="0"/>
          <a:chExt cx="0" cy="0"/>
        </a:xfrm>
      </p:grpSpPr>
      <p:sp>
        <p:nvSpPr>
          <p:cNvPr id="58" name="Google Shape;5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type="blank">
  <p:cSld name="BLANK">
    <p:spTree>
      <p:nvGrpSpPr>
        <p:cNvPr id="62" name="Shape 62"/>
        <p:cNvGrpSpPr/>
        <p:nvPr/>
      </p:nvGrpSpPr>
      <p:grpSpPr>
        <a:xfrm>
          <a:off x="0" y="0"/>
          <a:ext cx="0" cy="0"/>
          <a:chOff x="0" y="0"/>
          <a:chExt cx="0" cy="0"/>
        </a:xfrm>
      </p:grpSpPr>
      <p:sp>
        <p:nvSpPr>
          <p:cNvPr id="63" name="Google Shape;6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hold med tekst" type="objTx">
  <p:cSld name="OBJECT_WITH_CAPTION_TEXT">
    <p:spTree>
      <p:nvGrpSpPr>
        <p:cNvPr id="66" name="Shape 66"/>
        <p:cNvGrpSpPr/>
        <p:nvPr/>
      </p:nvGrpSpPr>
      <p:grpSpPr>
        <a:xfrm>
          <a:off x="0" y="0"/>
          <a:ext cx="0" cy="0"/>
          <a:chOff x="0" y="0"/>
          <a:chExt cx="0" cy="0"/>
        </a:xfrm>
      </p:grpSpPr>
      <p:sp>
        <p:nvSpPr>
          <p:cNvPr id="67" name="Google Shape;67;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5" name="Shape 95"/>
        <p:cNvGrpSpPr/>
        <p:nvPr/>
      </p:nvGrpSpPr>
      <p:grpSpPr>
        <a:xfrm>
          <a:off x="0" y="0"/>
          <a:ext cx="0" cy="0"/>
          <a:chOff x="0" y="0"/>
          <a:chExt cx="0" cy="0"/>
        </a:xfrm>
      </p:grpSpPr>
      <p:sp>
        <p:nvSpPr>
          <p:cNvPr id="96" name="Google Shape;96;p1"/>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1"/>
          <p:cNvPicPr preferRelativeResize="0"/>
          <p:nvPr/>
        </p:nvPicPr>
        <p:blipFill rotWithShape="1">
          <a:blip r:embed="rId3">
            <a:alphaModFix amt="50000"/>
          </a:blip>
          <a:srcRect b="0" l="0" r="0" t="17883"/>
          <a:stretch/>
        </p:blipFill>
        <p:spPr>
          <a:xfrm>
            <a:off x="20" y="1"/>
            <a:ext cx="12191980" cy="6857999"/>
          </a:xfrm>
          <a:prstGeom prst="rect">
            <a:avLst/>
          </a:prstGeom>
          <a:noFill/>
          <a:ln>
            <a:noFill/>
          </a:ln>
        </p:spPr>
      </p:pic>
      <p:sp>
        <p:nvSpPr>
          <p:cNvPr id="98" name="Google Shape;98;p1"/>
          <p:cNvSpPr txBox="1"/>
          <p:nvPr>
            <p:ph type="ctr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Calibri"/>
              <a:buNone/>
            </a:pPr>
            <a:r>
              <a:rPr b="1" lang="no-NO">
                <a:solidFill>
                  <a:srgbClr val="FFFFFF"/>
                </a:solidFill>
              </a:rPr>
              <a:t>Tasta KM på landsleir</a:t>
            </a:r>
            <a:endParaRPr/>
          </a:p>
        </p:txBody>
      </p:sp>
      <p:sp>
        <p:nvSpPr>
          <p:cNvPr id="99" name="Google Shape;99;p1"/>
          <p:cNvSpPr txBox="1"/>
          <p:nvPr>
            <p:ph idx="1" type="subTitle"/>
          </p:nvPr>
        </p:nvSpPr>
        <p:spPr>
          <a:xfrm>
            <a:off x="1524000" y="4159404"/>
            <a:ext cx="9144000" cy="109839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no-NO">
                <a:solidFill>
                  <a:srgbClr val="FFFFFF"/>
                </a:solidFill>
              </a:rPr>
              <a:t>Infomøte Tasta KM 21 februar 2022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8"/>
                                        </p:tgtEl>
                                        <p:attrNameLst>
                                          <p:attrName>style.visibility</p:attrName>
                                        </p:attrNameLst>
                                      </p:cBhvr>
                                      <p:to>
                                        <p:strVal val="visible"/>
                                      </p:to>
                                    </p:set>
                                    <p:animEffect filter="fade" transition="in">
                                      <p:cBhvr>
                                        <p:cTn dur="7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o-NO"/>
              <a:t>Familiecamp</a:t>
            </a:r>
            <a:endParaRPr/>
          </a:p>
        </p:txBody>
      </p:sp>
      <p:sp>
        <p:nvSpPr>
          <p:cNvPr id="158" name="Google Shape;158;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no-NO" sz="2800">
                <a:latin typeface="Calibri"/>
                <a:ea typeface="Calibri"/>
                <a:cs typeface="Calibri"/>
                <a:sym typeface="Calibri"/>
              </a:rPr>
              <a:t>Familiecamp på campingplass ved siden av leirområdet </a:t>
            </a:r>
            <a:endParaRPr/>
          </a:p>
          <a:p>
            <a:pPr indent="-228600" lvl="0" marL="228600" rtl="0" algn="l">
              <a:lnSpc>
                <a:spcPct val="90000"/>
              </a:lnSpc>
              <a:spcBef>
                <a:spcPts val="1000"/>
              </a:spcBef>
              <a:spcAft>
                <a:spcPts val="0"/>
              </a:spcAft>
              <a:buClr>
                <a:schemeClr val="dk1"/>
              </a:buClr>
              <a:buSzPts val="2800"/>
              <a:buChar char="•"/>
            </a:pPr>
            <a:r>
              <a:rPr lang="no-NO">
                <a:latin typeface="Calibri"/>
                <a:ea typeface="Calibri"/>
                <a:cs typeface="Calibri"/>
                <a:sym typeface="Calibri"/>
              </a:rPr>
              <a:t>Eget opplegg for de yngste barna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5" name="Google Shape;10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no-NO"/>
              <a:t>Hvem er med fra Tasta KM:</a:t>
            </a:r>
            <a:endParaRPr/>
          </a:p>
          <a:p>
            <a:pPr indent="-228600" lvl="1" marL="685800" rtl="0" algn="l">
              <a:lnSpc>
                <a:spcPct val="90000"/>
              </a:lnSpc>
              <a:spcBef>
                <a:spcPts val="500"/>
              </a:spcBef>
              <a:spcAft>
                <a:spcPts val="0"/>
              </a:spcAft>
              <a:buClr>
                <a:schemeClr val="dk1"/>
              </a:buClr>
              <a:buSzPts val="2400"/>
              <a:buChar char="•"/>
            </a:pPr>
            <a:r>
              <a:rPr lang="no-NO"/>
              <a:t>Stifinnere som nå går i 5 klasse og skal begynne i vandrerne til høsten</a:t>
            </a:r>
            <a:endParaRPr/>
          </a:p>
          <a:p>
            <a:pPr indent="-228600" lvl="1" marL="685800" rtl="0" algn="l">
              <a:lnSpc>
                <a:spcPct val="90000"/>
              </a:lnSpc>
              <a:spcBef>
                <a:spcPts val="500"/>
              </a:spcBef>
              <a:spcAft>
                <a:spcPts val="0"/>
              </a:spcAft>
              <a:buClr>
                <a:schemeClr val="dk1"/>
              </a:buClr>
              <a:buSzPts val="2400"/>
              <a:buChar char="•"/>
            </a:pPr>
            <a:r>
              <a:rPr lang="no-NO"/>
              <a:t>Vandrere opp til 10 klasse</a:t>
            </a:r>
            <a:endParaRPr/>
          </a:p>
          <a:p>
            <a:pPr indent="-228600" lvl="1" marL="685800" rtl="0" algn="l">
              <a:lnSpc>
                <a:spcPct val="90000"/>
              </a:lnSpc>
              <a:spcBef>
                <a:spcPts val="500"/>
              </a:spcBef>
              <a:spcAft>
                <a:spcPts val="0"/>
              </a:spcAft>
              <a:buClr>
                <a:schemeClr val="dk1"/>
              </a:buClr>
              <a:buSzPts val="2400"/>
              <a:buChar char="•"/>
            </a:pPr>
            <a:r>
              <a:rPr lang="no-NO"/>
              <a:t>Rovere på videregående</a:t>
            </a:r>
            <a:endParaRPr/>
          </a:p>
          <a:p>
            <a:pPr indent="-228600" lvl="1" marL="685800" rtl="0" algn="l">
              <a:lnSpc>
                <a:spcPct val="90000"/>
              </a:lnSpc>
              <a:spcBef>
                <a:spcPts val="500"/>
              </a:spcBef>
              <a:spcAft>
                <a:spcPts val="0"/>
              </a:spcAft>
              <a:buClr>
                <a:schemeClr val="dk1"/>
              </a:buClr>
              <a:buSzPts val="2400"/>
              <a:buChar char="•"/>
            </a:pPr>
            <a:r>
              <a:rPr lang="no-NO"/>
              <a:t>Ledere</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no-NO"/>
              <a:t>Hvor mange blir vi fra Tasta KM??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12" name="Google Shape;112;p3"/>
          <p:cNvPicPr preferRelativeResize="0"/>
          <p:nvPr/>
        </p:nvPicPr>
        <p:blipFill rotWithShape="1">
          <a:blip r:embed="rId3">
            <a:alphaModFix/>
          </a:blip>
          <a:srcRect b="0" l="0" r="0" t="0"/>
          <a:stretch/>
        </p:blipFill>
        <p:spPr>
          <a:xfrm>
            <a:off x="566057" y="375457"/>
            <a:ext cx="11601837" cy="64063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o-NO"/>
              <a:t>Påmelding i Tasta KM</a:t>
            </a:r>
            <a:endParaRPr/>
          </a:p>
        </p:txBody>
      </p:sp>
      <p:sp>
        <p:nvSpPr>
          <p:cNvPr id="118" name="Google Shape;11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no-NO"/>
              <a:t>Informasjon om påmelding og betaling sendes ut i løpet av uke 8 </a:t>
            </a:r>
            <a:endParaRPr b="1"/>
          </a:p>
          <a:p>
            <a:pPr indent="0" lvl="0" marL="0" rtl="0" algn="l">
              <a:lnSpc>
                <a:spcPct val="90000"/>
              </a:lnSpc>
              <a:spcBef>
                <a:spcPts val="1000"/>
              </a:spcBef>
              <a:spcAft>
                <a:spcPts val="0"/>
              </a:spcAft>
              <a:buClr>
                <a:schemeClr val="dk1"/>
              </a:buClr>
              <a:buSzPts val="2800"/>
              <a:buNone/>
            </a:pPr>
            <a:r>
              <a:rPr b="1" lang="no-NO"/>
              <a:t>Påmeldingsfrist for alle i Tasta KM er fredag 24. mars</a:t>
            </a:r>
            <a:endParaRPr/>
          </a:p>
          <a:p>
            <a:pPr indent="-228600" lvl="0" marL="228600" rtl="0" algn="l">
              <a:lnSpc>
                <a:spcPct val="90000"/>
              </a:lnSpc>
              <a:spcBef>
                <a:spcPts val="1000"/>
              </a:spcBef>
              <a:spcAft>
                <a:spcPts val="0"/>
              </a:spcAft>
              <a:buClr>
                <a:schemeClr val="dk1"/>
              </a:buClr>
              <a:buSzPts val="2800"/>
              <a:buFont typeface="Noto Sans Symbols"/>
              <a:buChar char="⮚"/>
            </a:pPr>
            <a:r>
              <a:rPr lang="no-NO"/>
              <a:t>Gruppa sender inn felles påmelding etterpå</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no-NO"/>
              <a:t>Gnist skal være en god plass å være for alle våre speidere.</a:t>
            </a:r>
            <a:endParaRPr/>
          </a:p>
          <a:p>
            <a:pPr indent="0" lvl="0" marL="0" rtl="0" algn="l">
              <a:lnSpc>
                <a:spcPct val="90000"/>
              </a:lnSpc>
              <a:spcBef>
                <a:spcPts val="1000"/>
              </a:spcBef>
              <a:spcAft>
                <a:spcPts val="0"/>
              </a:spcAft>
              <a:buClr>
                <a:schemeClr val="dk1"/>
              </a:buClr>
              <a:buSzPts val="2800"/>
              <a:buNone/>
            </a:pPr>
            <a:r>
              <a:rPr lang="no-NO" u="sng"/>
              <a:t>Dersom noen av deltakerne på leiren har spesielle diettbehov eller tilretteleggingsbehov </a:t>
            </a:r>
            <a:r>
              <a:rPr lang="no-NO"/>
              <a:t>må dette meldes fra om ved påmelding.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838200" y="365126"/>
            <a:ext cx="10001250" cy="6540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no-NO" sz="4400">
                <a:latin typeface="Calibri"/>
                <a:ea typeface="Calibri"/>
                <a:cs typeface="Calibri"/>
                <a:sym typeface="Calibri"/>
              </a:rPr>
              <a:t>Hva trenger speiderne å ta med?</a:t>
            </a:r>
            <a:endParaRPr/>
          </a:p>
        </p:txBody>
      </p:sp>
      <p:sp>
        <p:nvSpPr>
          <p:cNvPr id="124" name="Google Shape;124;p5"/>
          <p:cNvSpPr txBox="1"/>
          <p:nvPr>
            <p:ph idx="1" type="body"/>
          </p:nvPr>
        </p:nvSpPr>
        <p:spPr>
          <a:xfrm>
            <a:off x="552450" y="1253330"/>
            <a:ext cx="10515600" cy="4852829"/>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800"/>
              <a:buNone/>
            </a:pPr>
            <a:r>
              <a:rPr b="1" lang="no-NO" sz="1800">
                <a:latin typeface="Calibri"/>
                <a:ea typeface="Calibri"/>
                <a:cs typeface="Calibri"/>
                <a:sym typeface="Calibri"/>
              </a:rPr>
              <a:t>Fullstendig pakkeliste kommer etter hvert, men alle må ha:</a:t>
            </a:r>
            <a:endParaRPr/>
          </a:p>
          <a:p>
            <a:pPr indent="0" lvl="0" marL="0" rtl="0" algn="l">
              <a:lnSpc>
                <a:spcPct val="107000"/>
              </a:lnSpc>
              <a:spcBef>
                <a:spcPts val="1800"/>
              </a:spcBef>
              <a:spcAft>
                <a:spcPts val="0"/>
              </a:spcAft>
              <a:buClr>
                <a:schemeClr val="dk1"/>
              </a:buClr>
              <a:buSzPts val="1800"/>
              <a:buNone/>
            </a:pPr>
            <a:r>
              <a:rPr lang="no-NO" sz="1800">
                <a:latin typeface="Calibri"/>
                <a:ea typeface="Calibri"/>
                <a:cs typeface="Calibri"/>
                <a:sym typeface="Calibri"/>
              </a:rPr>
              <a:t>Ryggsekk</a:t>
            </a:r>
            <a:br>
              <a:rPr lang="no-NO" sz="1800">
                <a:latin typeface="Calibri"/>
                <a:ea typeface="Calibri"/>
                <a:cs typeface="Calibri"/>
                <a:sym typeface="Calibri"/>
              </a:rPr>
            </a:br>
            <a:r>
              <a:rPr lang="no-NO" sz="1800">
                <a:latin typeface="Calibri"/>
                <a:ea typeface="Calibri"/>
                <a:cs typeface="Calibri"/>
                <a:sym typeface="Calibri"/>
              </a:rPr>
              <a:t>Sovepose – av type 3 sesong,  og ikke lett sommerpose.</a:t>
            </a:r>
            <a:br>
              <a:rPr lang="no-NO" sz="1800">
                <a:latin typeface="Calibri"/>
                <a:ea typeface="Calibri"/>
                <a:cs typeface="Calibri"/>
                <a:sym typeface="Calibri"/>
              </a:rPr>
            </a:br>
            <a:r>
              <a:rPr lang="no-NO" sz="1800">
                <a:latin typeface="Calibri"/>
                <a:ea typeface="Calibri"/>
                <a:cs typeface="Calibri"/>
                <a:sym typeface="Calibri"/>
              </a:rPr>
              <a:t>Liggeunderlag (ikke tykke oppblåsbare madrasser)</a:t>
            </a:r>
            <a:br>
              <a:rPr lang="no-NO" sz="1800">
                <a:latin typeface="Calibri"/>
                <a:ea typeface="Calibri"/>
                <a:cs typeface="Calibri"/>
                <a:sym typeface="Calibri"/>
              </a:rPr>
            </a:br>
            <a:r>
              <a:rPr lang="no-NO" sz="1800">
                <a:latin typeface="Calibri"/>
                <a:ea typeface="Calibri"/>
                <a:cs typeface="Calibri"/>
                <a:sym typeface="Calibri"/>
              </a:rPr>
              <a:t>Skikkelig regntøy</a:t>
            </a:r>
            <a:br>
              <a:rPr lang="no-NO" sz="1800">
                <a:latin typeface="Calibri"/>
                <a:ea typeface="Calibri"/>
                <a:cs typeface="Calibri"/>
                <a:sym typeface="Calibri"/>
              </a:rPr>
            </a:br>
            <a:r>
              <a:rPr lang="no-NO" sz="1800">
                <a:latin typeface="Calibri"/>
                <a:ea typeface="Calibri"/>
                <a:cs typeface="Calibri"/>
                <a:sym typeface="Calibri"/>
              </a:rPr>
              <a:t>Støvler </a:t>
            </a:r>
            <a:br>
              <a:rPr lang="no-NO" sz="1800">
                <a:latin typeface="Calibri"/>
                <a:ea typeface="Calibri"/>
                <a:cs typeface="Calibri"/>
                <a:sym typeface="Calibri"/>
              </a:rPr>
            </a:br>
            <a:r>
              <a:rPr lang="no-NO" sz="1800">
                <a:latin typeface="Calibri"/>
                <a:ea typeface="Calibri"/>
                <a:cs typeface="Calibri"/>
                <a:sym typeface="Calibri"/>
              </a:rPr>
              <a:t>Fjellsko – ikke bare joggesko</a:t>
            </a:r>
            <a:br>
              <a:rPr lang="no-NO" sz="1800">
                <a:latin typeface="Calibri"/>
                <a:ea typeface="Calibri"/>
                <a:cs typeface="Calibri"/>
                <a:sym typeface="Calibri"/>
              </a:rPr>
            </a:br>
            <a:r>
              <a:rPr lang="no-NO" sz="1800">
                <a:latin typeface="Calibri"/>
                <a:ea typeface="Calibri"/>
                <a:cs typeface="Calibri"/>
                <a:sym typeface="Calibri"/>
              </a:rPr>
              <a:t>Ullklær</a:t>
            </a:r>
            <a:br>
              <a:rPr lang="no-NO" sz="1800">
                <a:latin typeface="Calibri"/>
                <a:ea typeface="Calibri"/>
                <a:cs typeface="Calibri"/>
                <a:sym typeface="Calibri"/>
              </a:rPr>
            </a:br>
            <a:r>
              <a:rPr lang="no-NO" sz="1800">
                <a:latin typeface="Calibri"/>
                <a:ea typeface="Calibri"/>
                <a:cs typeface="Calibri"/>
                <a:sym typeface="Calibri"/>
              </a:rPr>
              <a:t>Speiderskjorte (om du har) og speiderskjerf</a:t>
            </a:r>
            <a:br>
              <a:rPr lang="no-NO" sz="1800">
                <a:latin typeface="Calibri"/>
                <a:ea typeface="Calibri"/>
                <a:cs typeface="Calibri"/>
                <a:sym typeface="Calibri"/>
              </a:rPr>
            </a:br>
            <a:r>
              <a:rPr lang="no-NO" sz="1800">
                <a:latin typeface="Calibri"/>
                <a:ea typeface="Calibri"/>
                <a:cs typeface="Calibri"/>
                <a:sym typeface="Calibri"/>
              </a:rPr>
              <a:t>Bankkort  - til kiosk, uavklart hvilken korttype som skal brukes foreløpig</a:t>
            </a:r>
            <a:endParaRPr/>
          </a:p>
          <a:p>
            <a:pPr indent="-228600" lvl="0" marL="228600" rtl="0" algn="l">
              <a:lnSpc>
                <a:spcPct val="107000"/>
              </a:lnSpc>
              <a:spcBef>
                <a:spcPts val="1800"/>
              </a:spcBef>
              <a:spcAft>
                <a:spcPts val="0"/>
              </a:spcAft>
              <a:buClr>
                <a:schemeClr val="dk1"/>
              </a:buClr>
              <a:buSzPts val="1800"/>
              <a:buFont typeface="Noto Sans Symbols"/>
              <a:buChar char="⮚"/>
            </a:pPr>
            <a:r>
              <a:rPr lang="no-NO" sz="1800">
                <a:latin typeface="Calibri"/>
                <a:ea typeface="Calibri"/>
                <a:cs typeface="Calibri"/>
                <a:sym typeface="Calibri"/>
              </a:rPr>
              <a:t>Pakk klær i poser og ta gjerne med en bag/pose (ala ikea pose) gjør det lettere å ha kontroll på klær og utsyr i teltet i løpet av uka + skille rent og skittent ☺</a:t>
            </a:r>
            <a:endParaRPr/>
          </a:p>
          <a:p>
            <a:pPr indent="-228600" lvl="0" marL="228600" rtl="0" algn="l">
              <a:lnSpc>
                <a:spcPct val="107000"/>
              </a:lnSpc>
              <a:spcBef>
                <a:spcPts val="1800"/>
              </a:spcBef>
              <a:spcAft>
                <a:spcPts val="0"/>
              </a:spcAft>
              <a:buClr>
                <a:schemeClr val="dk1"/>
              </a:buClr>
              <a:buSzPts val="1800"/>
              <a:buFont typeface="Noto Sans Symbols"/>
              <a:buChar char="⮚"/>
            </a:pPr>
            <a:r>
              <a:rPr lang="no-NO" sz="1800">
                <a:latin typeface="Calibri"/>
                <a:ea typeface="Calibri"/>
                <a:cs typeface="Calibri"/>
                <a:sym typeface="Calibri"/>
              </a:rPr>
              <a:t>Merk alle alt utstyr og klær med navn</a:t>
            </a:r>
            <a:endParaRPr sz="1800">
              <a:latin typeface="Calibri"/>
              <a:ea typeface="Calibri"/>
              <a:cs typeface="Calibri"/>
              <a:sym typeface="Calibri"/>
            </a:endParaRPr>
          </a:p>
          <a:p>
            <a:pPr indent="0" lvl="0" marL="0" rtl="0" algn="l">
              <a:lnSpc>
                <a:spcPct val="107000"/>
              </a:lnSpc>
              <a:spcBef>
                <a:spcPts val="1800"/>
              </a:spcBef>
              <a:spcAft>
                <a:spcPts val="0"/>
              </a:spcAft>
              <a:buClr>
                <a:schemeClr val="dk1"/>
              </a:buClr>
              <a:buSzPts val="1800"/>
              <a:buNone/>
            </a:pPr>
            <a:br>
              <a:rPr lang="no-NO" sz="1800">
                <a:latin typeface="Calibri"/>
                <a:ea typeface="Calibri"/>
                <a:cs typeface="Calibri"/>
                <a:sym typeface="Calibri"/>
              </a:rPr>
            </a:br>
            <a:br>
              <a:rPr lang="no-NO" sz="1800">
                <a:latin typeface="Calibri"/>
                <a:ea typeface="Calibri"/>
                <a:cs typeface="Calibri"/>
                <a:sym typeface="Calibri"/>
              </a:rPr>
            </a:b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15fdae7d46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Haik</a:t>
            </a:r>
            <a:endParaRPr/>
          </a:p>
        </p:txBody>
      </p:sp>
      <p:sp>
        <p:nvSpPr>
          <p:cNvPr id="130" name="Google Shape;130;g115fdae7d46_0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o-NO"/>
              <a:t>Hver patrulje går samlet en rute og overnatter under en pressenning.</a:t>
            </a:r>
            <a:endParaRPr/>
          </a:p>
          <a:p>
            <a:pPr indent="0" lvl="0" marL="0" rtl="0" algn="l">
              <a:spcBef>
                <a:spcPts val="1000"/>
              </a:spcBef>
              <a:spcAft>
                <a:spcPts val="0"/>
              </a:spcAft>
              <a:buNone/>
            </a:pPr>
            <a:r>
              <a:rPr lang="no-NO"/>
              <a:t>Finnes ulike haikeruter på ulike distanser.</a:t>
            </a:r>
            <a:endParaRPr/>
          </a:p>
          <a:p>
            <a:pPr indent="0" lvl="0" marL="0" rtl="0" algn="l">
              <a:spcBef>
                <a:spcPts val="1000"/>
              </a:spcBef>
              <a:spcAft>
                <a:spcPts val="0"/>
              </a:spcAft>
              <a:buNone/>
            </a:pPr>
            <a:r>
              <a:rPr lang="no-NO"/>
              <a:t> </a:t>
            </a:r>
            <a:endParaRPr/>
          </a:p>
          <a:p>
            <a:pPr indent="0" lvl="0" marL="0" rtl="0" algn="l">
              <a:spcBef>
                <a:spcPts val="1000"/>
              </a:spcBef>
              <a:spcAft>
                <a:spcPts val="0"/>
              </a:spcAft>
              <a:buNone/>
            </a:pPr>
            <a:r>
              <a:rPr lang="no-NO"/>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sp>
        <p:nvSpPr>
          <p:cNvPr id="135" name="Google Shape;135;p6"/>
          <p:cNvSpPr txBox="1"/>
          <p:nvPr>
            <p:ph idx="1" type="body"/>
          </p:nvPr>
        </p:nvSpPr>
        <p:spPr>
          <a:xfrm>
            <a:off x="838200" y="545675"/>
            <a:ext cx="10515600" cy="56313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None/>
            </a:pPr>
            <a:r>
              <a:rPr b="1" lang="no-NO">
                <a:solidFill>
                  <a:srgbClr val="000000"/>
                </a:solidFill>
                <a:latin typeface="Ubuntu"/>
                <a:ea typeface="Ubuntu"/>
                <a:cs typeface="Ubuntu"/>
                <a:sym typeface="Ubuntu"/>
              </a:rPr>
              <a:t>Merking og pakking av utstyr:</a:t>
            </a:r>
            <a:br>
              <a:rPr lang="no-NO"/>
            </a:br>
            <a:r>
              <a:rPr b="0" i="0" lang="no-NO">
                <a:solidFill>
                  <a:srgbClr val="000000"/>
                </a:solidFill>
                <a:latin typeface="Ubuntu"/>
                <a:ea typeface="Ubuntu"/>
                <a:cs typeface="Ubuntu"/>
                <a:sym typeface="Ubuntu"/>
              </a:rPr>
              <a:t>Vi opplever at noen kan tro at «dette er slikt jeg har», mens de egentlig ikke har tatt det med på leir. For begge parter (både riktig eier og feil eier av tøy og utstyr) er det bra med merking og navning av alt. Det er også veldig viktig at speiderne pakker alt utstyr selv. Det hjelper lite at «snille» foreldre pakker det som står på listen, dersom speideren ikke husker hva som er sagt at er pakket. Alle speidere pakker sekken selv! Selvgjort er velgjort! :)</a:t>
            </a:r>
            <a:endParaRPr b="0" i="0">
              <a:solidFill>
                <a:srgbClr val="000000"/>
              </a:solidFill>
              <a:latin typeface="Ubuntu"/>
              <a:ea typeface="Ubuntu"/>
              <a:cs typeface="Ubuntu"/>
              <a:sym typeface="Ubuntu"/>
            </a:endParaRPr>
          </a:p>
          <a:p>
            <a:pPr indent="0" lvl="0" marL="0" rtl="0" algn="l">
              <a:lnSpc>
                <a:spcPct val="90000"/>
              </a:lnSpc>
              <a:spcBef>
                <a:spcPts val="0"/>
              </a:spcBef>
              <a:spcAft>
                <a:spcPts val="0"/>
              </a:spcAft>
              <a:buNone/>
            </a:pPr>
            <a:br>
              <a:rPr lang="no-NO"/>
            </a:br>
            <a:br>
              <a:rPr lang="no-NO"/>
            </a:br>
            <a:r>
              <a:rPr b="1" lang="no-NO">
                <a:solidFill>
                  <a:srgbClr val="000000"/>
                </a:solidFill>
                <a:latin typeface="Ubuntu"/>
                <a:ea typeface="Ubuntu"/>
                <a:cs typeface="Ubuntu"/>
                <a:sym typeface="Ubuntu"/>
              </a:rPr>
              <a:t>Skotøy:</a:t>
            </a:r>
            <a:br>
              <a:rPr lang="no-NO"/>
            </a:br>
            <a:r>
              <a:rPr b="0" i="0" lang="no-NO">
                <a:solidFill>
                  <a:srgbClr val="000000"/>
                </a:solidFill>
                <a:latin typeface="Ubuntu"/>
                <a:ea typeface="Ubuntu"/>
                <a:cs typeface="Ubuntu"/>
                <a:sym typeface="Ubuntu"/>
              </a:rPr>
              <a:t>Du trenger minst to par gode, allerede inngåtte sko. Et av parene kan gjerne være fjellstøvler. Vi kommer til å gå mye hver dag. Vi vet lite om hvilket vær det blir, så du må også ha med støvler. Hvis vi får finværet vi håper på er det lurt å ta med sandaler også.</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1" name="Google Shape;141;p7"/>
          <p:cNvPicPr preferRelativeResize="0"/>
          <p:nvPr/>
        </p:nvPicPr>
        <p:blipFill rotWithShape="1">
          <a:blip r:embed="rId3">
            <a:alphaModFix/>
          </a:blip>
          <a:srcRect b="0" l="15668" r="24299" t="0"/>
          <a:stretch/>
        </p:blipFill>
        <p:spPr>
          <a:xfrm>
            <a:off x="680483" y="685792"/>
            <a:ext cx="2931299" cy="5486400"/>
          </a:xfrm>
          <a:prstGeom prst="rect">
            <a:avLst/>
          </a:prstGeom>
          <a:noFill/>
          <a:ln>
            <a:noFill/>
          </a:ln>
        </p:spPr>
      </p:pic>
      <p:sp>
        <p:nvSpPr>
          <p:cNvPr id="142" name="Google Shape;142;p7"/>
          <p:cNvSpPr/>
          <p:nvPr/>
        </p:nvSpPr>
        <p:spPr>
          <a:xfrm>
            <a:off x="3611782" y="685800"/>
            <a:ext cx="4994335" cy="5486400"/>
          </a:xfrm>
          <a:prstGeom prst="rect">
            <a:avLst/>
          </a:prstGeom>
          <a:solidFill>
            <a:srgbClr val="FBE4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7"/>
          <p:cNvSpPr txBox="1"/>
          <p:nvPr>
            <p:ph type="title"/>
          </p:nvPr>
        </p:nvSpPr>
        <p:spPr>
          <a:xfrm>
            <a:off x="3695025" y="1699400"/>
            <a:ext cx="4423500" cy="677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595959"/>
              </a:buClr>
              <a:buSzPts val="2800"/>
              <a:buFont typeface="Calibri"/>
              <a:buNone/>
            </a:pPr>
            <a:r>
              <a:rPr lang="no-NO" sz="2800">
                <a:solidFill>
                  <a:srgbClr val="595959"/>
                </a:solidFill>
              </a:rPr>
              <a:t>Leirbålskappe for Tasta KM</a:t>
            </a:r>
            <a:endParaRPr/>
          </a:p>
        </p:txBody>
      </p:sp>
      <p:sp>
        <p:nvSpPr>
          <p:cNvPr id="144" name="Google Shape;144;p7"/>
          <p:cNvSpPr txBox="1"/>
          <p:nvPr>
            <p:ph idx="1" type="body"/>
          </p:nvPr>
        </p:nvSpPr>
        <p:spPr>
          <a:xfrm>
            <a:off x="4120661" y="2678654"/>
            <a:ext cx="3976577" cy="31373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1900"/>
              <a:buNone/>
            </a:pPr>
            <a:r>
              <a:rPr b="1" lang="no-NO" sz="1900">
                <a:solidFill>
                  <a:srgbClr val="595959"/>
                </a:solidFill>
                <a:latin typeface="Calibri"/>
                <a:ea typeface="Calibri"/>
                <a:cs typeface="Calibri"/>
                <a:sym typeface="Calibri"/>
              </a:rPr>
              <a:t>Kjekt å ha</a:t>
            </a:r>
            <a:br>
              <a:rPr b="1" lang="no-NO" sz="1900">
                <a:solidFill>
                  <a:srgbClr val="595959"/>
                </a:solidFill>
                <a:latin typeface="Calibri"/>
                <a:ea typeface="Calibri"/>
                <a:cs typeface="Calibri"/>
                <a:sym typeface="Calibri"/>
              </a:rPr>
            </a:br>
            <a:r>
              <a:rPr b="1" lang="no-NO" sz="1900">
                <a:solidFill>
                  <a:srgbClr val="595959"/>
                </a:solidFill>
                <a:latin typeface="Calibri"/>
                <a:ea typeface="Calibri"/>
                <a:cs typeface="Calibri"/>
                <a:sym typeface="Calibri"/>
              </a:rPr>
              <a:t>S</a:t>
            </a:r>
            <a:r>
              <a:rPr lang="no-NO" sz="1900">
                <a:solidFill>
                  <a:srgbClr val="595959"/>
                </a:solidFill>
                <a:latin typeface="Calibri"/>
                <a:ea typeface="Calibri"/>
                <a:cs typeface="Calibri"/>
                <a:sym typeface="Calibri"/>
              </a:rPr>
              <a:t>endes ut info i løpet av våren om kjøp av pakke med stoff og merker og så kan dere sy dette hjemme</a:t>
            </a:r>
            <a:endParaRPr/>
          </a:p>
          <a:p>
            <a:pPr indent="-107950" lvl="0" marL="228600" rtl="0" algn="ctr">
              <a:lnSpc>
                <a:spcPct val="90000"/>
              </a:lnSpc>
              <a:spcBef>
                <a:spcPts val="1000"/>
              </a:spcBef>
              <a:spcAft>
                <a:spcPts val="0"/>
              </a:spcAft>
              <a:buClr>
                <a:schemeClr val="dk1"/>
              </a:buClr>
              <a:buSzPts val="1900"/>
              <a:buNone/>
            </a:pPr>
            <a:r>
              <a:t/>
            </a:r>
            <a:endParaRPr sz="1900">
              <a:solidFill>
                <a:srgbClr val="595959"/>
              </a:solidFill>
              <a:latin typeface="Calibri"/>
              <a:ea typeface="Calibri"/>
              <a:cs typeface="Calibri"/>
              <a:sym typeface="Calibri"/>
            </a:endParaRPr>
          </a:p>
          <a:p>
            <a:pPr indent="0" lvl="0" marL="0" rtl="0" algn="ctr">
              <a:lnSpc>
                <a:spcPct val="90000"/>
              </a:lnSpc>
              <a:spcBef>
                <a:spcPts val="1000"/>
              </a:spcBef>
              <a:spcAft>
                <a:spcPts val="0"/>
              </a:spcAft>
              <a:buNone/>
            </a:pPr>
            <a:r>
              <a:rPr lang="no-NO" sz="1900">
                <a:solidFill>
                  <a:srgbClr val="595959"/>
                </a:solidFill>
                <a:latin typeface="Calibri"/>
                <a:ea typeface="Calibri"/>
                <a:cs typeface="Calibri"/>
                <a:sym typeface="Calibri"/>
              </a:rPr>
              <a:t>Se ellers info på hjemmesiden vår </a:t>
            </a:r>
            <a:endParaRPr/>
          </a:p>
          <a:p>
            <a:pPr indent="0" lvl="0" marL="0" rtl="0" algn="ctr">
              <a:lnSpc>
                <a:spcPct val="90000"/>
              </a:lnSpc>
              <a:spcBef>
                <a:spcPts val="1000"/>
              </a:spcBef>
              <a:spcAft>
                <a:spcPts val="0"/>
              </a:spcAft>
              <a:buClr>
                <a:srgbClr val="595959"/>
              </a:buClr>
              <a:buSzPts val="1900"/>
              <a:buNone/>
            </a:pPr>
            <a:r>
              <a:t/>
            </a:r>
            <a:endParaRPr sz="1900">
              <a:solidFill>
                <a:srgbClr val="595959"/>
              </a:solidFill>
            </a:endParaRPr>
          </a:p>
        </p:txBody>
      </p:sp>
      <p:pic>
        <p:nvPicPr>
          <p:cNvPr id="145" name="Google Shape;145;p7"/>
          <p:cNvPicPr preferRelativeResize="0"/>
          <p:nvPr/>
        </p:nvPicPr>
        <p:blipFill rotWithShape="1">
          <a:blip r:embed="rId4">
            <a:alphaModFix/>
          </a:blip>
          <a:srcRect b="17271" l="0" r="-1" t="0"/>
          <a:stretch/>
        </p:blipFill>
        <p:spPr>
          <a:xfrm>
            <a:off x="8606117" y="685808"/>
            <a:ext cx="2905400" cy="5486399"/>
          </a:xfrm>
          <a:prstGeom prst="rect">
            <a:avLst/>
          </a:prstGeom>
          <a:noFill/>
          <a:ln>
            <a:noFill/>
          </a:ln>
        </p:spPr>
      </p:pic>
      <p:pic>
        <p:nvPicPr>
          <p:cNvPr id="146" name="Google Shape;146;p7"/>
          <p:cNvPicPr preferRelativeResize="0"/>
          <p:nvPr/>
        </p:nvPicPr>
        <p:blipFill>
          <a:blip r:embed="rId5">
            <a:alphaModFix/>
          </a:blip>
          <a:stretch>
            <a:fillRect/>
          </a:stretch>
        </p:blipFill>
        <p:spPr>
          <a:xfrm>
            <a:off x="3611777" y="4933500"/>
            <a:ext cx="4994351" cy="12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no-NO" sz="4000"/>
              <a:t>Mobiltelefon og kommunikasjon med de hjemme</a:t>
            </a:r>
            <a:endParaRPr/>
          </a:p>
        </p:txBody>
      </p:sp>
      <p:sp>
        <p:nvSpPr>
          <p:cNvPr id="152" name="Google Shape;152;p8"/>
          <p:cNvSpPr txBox="1"/>
          <p:nvPr>
            <p:ph idx="1" type="body"/>
          </p:nvPr>
        </p:nvSpPr>
        <p:spPr>
          <a:xfrm>
            <a:off x="762000" y="1590674"/>
            <a:ext cx="10267950" cy="466435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2400"/>
              <a:buChar char="•"/>
            </a:pPr>
            <a:r>
              <a:rPr b="1" i="0" lang="no-NO" sz="2400">
                <a:solidFill>
                  <a:srgbClr val="000000"/>
                </a:solidFill>
                <a:latin typeface="Ubuntu"/>
                <a:ea typeface="Ubuntu"/>
                <a:cs typeface="Ubuntu"/>
                <a:sym typeface="Ubuntu"/>
              </a:rPr>
              <a:t>Mobil og elektronikk:</a:t>
            </a:r>
            <a:br>
              <a:rPr lang="no-NO" sz="2400"/>
            </a:br>
            <a:r>
              <a:rPr b="0" i="0" lang="no-NO" sz="2400">
                <a:solidFill>
                  <a:srgbClr val="000000"/>
                </a:solidFill>
                <a:latin typeface="Ubuntu"/>
                <a:ea typeface="Ubuntu"/>
                <a:cs typeface="Ubuntu"/>
                <a:sym typeface="Ubuntu"/>
              </a:rPr>
              <a:t>Husk at elektronisk utstyr lett blir ødelagt på leir. Alt tas med på eget ansvar! Det vil ikke være forbud mot å ha med noe, men under aktiviteter og programøkter skal alt slikt unntatt mobilen ligge i sekken. </a:t>
            </a:r>
            <a:endParaRPr sz="24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1600"/>
              <a:buChar char="•"/>
            </a:pPr>
            <a:r>
              <a:rPr lang="no-NO" sz="1600">
                <a:latin typeface="Calibri"/>
                <a:ea typeface="Calibri"/>
                <a:cs typeface="Calibri"/>
                <a:sym typeface="Calibri"/>
              </a:rPr>
              <a:t>Kommunikasjon mellom de hjemme og speidere på leir?</a:t>
            </a:r>
            <a:endParaRPr/>
          </a:p>
          <a:p>
            <a:pPr indent="-228600" lvl="1" marL="685800" rtl="0" algn="l">
              <a:lnSpc>
                <a:spcPct val="90000"/>
              </a:lnSpc>
              <a:spcBef>
                <a:spcPts val="500"/>
              </a:spcBef>
              <a:spcAft>
                <a:spcPts val="0"/>
              </a:spcAft>
              <a:buClr>
                <a:schemeClr val="dk1"/>
              </a:buClr>
              <a:buSzPts val="1600"/>
              <a:buChar char="•"/>
            </a:pPr>
            <a:r>
              <a:rPr lang="no-NO" sz="1600">
                <a:latin typeface="Calibri"/>
                <a:ea typeface="Calibri"/>
                <a:cs typeface="Calibri"/>
                <a:sym typeface="Calibri"/>
              </a:rPr>
              <a:t>Hjemlengsel..</a:t>
            </a:r>
            <a:endParaRPr/>
          </a:p>
          <a:p>
            <a:pPr indent="-228600" lvl="1" marL="685800" rtl="0" algn="l">
              <a:lnSpc>
                <a:spcPct val="90000"/>
              </a:lnSpc>
              <a:spcBef>
                <a:spcPts val="500"/>
              </a:spcBef>
              <a:spcAft>
                <a:spcPts val="0"/>
              </a:spcAft>
              <a:buClr>
                <a:schemeClr val="dk1"/>
              </a:buClr>
              <a:buSzPts val="1600"/>
              <a:buChar char="•"/>
            </a:pPr>
            <a:r>
              <a:rPr lang="no-NO" sz="1600">
                <a:latin typeface="Calibri"/>
                <a:ea typeface="Calibri"/>
                <a:cs typeface="Calibri"/>
                <a:sym typeface="Calibri"/>
              </a:rPr>
              <a:t>Viktig at lederne blir informert om dette eller annet som formidles hjem som lederne bør vite om og eventuelt ta tak i eller være oppmerksom på</a:t>
            </a:r>
            <a:endParaRPr/>
          </a:p>
          <a:p>
            <a:pPr indent="-228600" lvl="0" marL="228600" rtl="0" algn="l">
              <a:lnSpc>
                <a:spcPct val="90000"/>
              </a:lnSpc>
              <a:spcBef>
                <a:spcPts val="1000"/>
              </a:spcBef>
              <a:spcAft>
                <a:spcPts val="0"/>
              </a:spcAft>
              <a:buClr>
                <a:schemeClr val="dk1"/>
              </a:buClr>
              <a:buSzPts val="1600"/>
              <a:buChar char="•"/>
            </a:pPr>
            <a:r>
              <a:rPr lang="no-NO" sz="1600">
                <a:latin typeface="Calibri"/>
                <a:ea typeface="Calibri"/>
                <a:cs typeface="Calibri"/>
                <a:sym typeface="Calibri"/>
              </a:rPr>
              <a:t>Lederne kan ta vare på mobiltelefonen</a:t>
            </a:r>
            <a:endParaRPr/>
          </a:p>
          <a:p>
            <a:pPr indent="-228600" lvl="0" marL="228600" rtl="0" algn="l">
              <a:lnSpc>
                <a:spcPct val="90000"/>
              </a:lnSpc>
              <a:spcBef>
                <a:spcPts val="1000"/>
              </a:spcBef>
              <a:spcAft>
                <a:spcPts val="0"/>
              </a:spcAft>
              <a:buClr>
                <a:srgbClr val="000000"/>
              </a:buClr>
              <a:buSzPts val="1600"/>
              <a:buChar char="•"/>
            </a:pPr>
            <a:r>
              <a:rPr i="0" lang="no-NO" sz="1600">
                <a:solidFill>
                  <a:srgbClr val="000000"/>
                </a:solidFill>
                <a:latin typeface="Ubuntu"/>
                <a:ea typeface="Ubuntu"/>
                <a:cs typeface="Ubuntu"/>
                <a:sym typeface="Ubuntu"/>
              </a:rPr>
              <a:t>Lading og batteri:</a:t>
            </a:r>
            <a:br>
              <a:rPr lang="no-NO" sz="1600"/>
            </a:br>
            <a:br>
              <a:rPr lang="no-NO" sz="1600"/>
            </a:br>
            <a:r>
              <a:rPr b="0" i="0" lang="no-NO" sz="1600">
                <a:solidFill>
                  <a:srgbClr val="000000"/>
                </a:solidFill>
                <a:latin typeface="Ubuntu"/>
                <a:ea typeface="Ubuntu"/>
                <a:cs typeface="Ubuntu"/>
                <a:sym typeface="Ubuntu"/>
              </a:rPr>
              <a:t>Det blir ladestasjon på leiren. Her kan du lade ladebanken eller mobilen. Det koster for hver lading. Vi i gruppa tar også med en "ladekasse" som vi </a:t>
            </a:r>
            <a:r>
              <a:rPr lang="no-NO" sz="1600">
                <a:solidFill>
                  <a:srgbClr val="000000"/>
                </a:solidFill>
                <a:latin typeface="Ubuntu"/>
                <a:ea typeface="Ubuntu"/>
                <a:cs typeface="Ubuntu"/>
                <a:sym typeface="Ubuntu"/>
              </a:rPr>
              <a:t>kan </a:t>
            </a:r>
            <a:r>
              <a:rPr b="0" i="0" lang="no-NO" sz="1600">
                <a:solidFill>
                  <a:srgbClr val="000000"/>
                </a:solidFill>
                <a:latin typeface="Ubuntu"/>
                <a:ea typeface="Ubuntu"/>
                <a:cs typeface="Ubuntu"/>
                <a:sym typeface="Ubuntu"/>
              </a:rPr>
              <a:t>levere daglig. Vi anbefaler deg å ta med en ladebank (batteri, powerbank). Da kan den settes til lading.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2022-02-19T10:09:06Z</dcterms:created>
  <dc:creator>Arvid Gjerde</dc:creator>
</cp:coreProperties>
</file>